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SemiBold"/>
      <p:regular r:id="rId16"/>
      <p:bold r:id="rId17"/>
      <p:italic r:id="rId18"/>
      <p:boldItalic r:id="rId19"/>
    </p:embeddedFont>
    <p:embeddedFont>
      <p:font typeface="Montserrat"/>
      <p:regular r:id="rId20"/>
      <p:bold r:id="rId21"/>
      <p:italic r:id="rId22"/>
      <p:boldItalic r:id="rId23"/>
    </p:embeddedFont>
    <p:embeddedFont>
      <p:font typeface="Lato"/>
      <p:regular r:id="rId24"/>
      <p:bold r:id="rId25"/>
      <p:italic r:id="rId26"/>
      <p:boldItalic r:id="rId27"/>
    </p:embeddedFont>
    <p:embeddedFont>
      <p:font typeface="Montserrat Medium"/>
      <p:regular r:id="rId28"/>
      <p:bold r:id="rId29"/>
      <p:italic r:id="rId30"/>
      <p:boldItalic r:id="rId31"/>
    </p:embeddedFont>
    <p:embeddedFont>
      <p:font typeface="Averag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MontserratMedium-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boldItalic.fntdata"/><Relationship Id="rId30" Type="http://schemas.openxmlformats.org/officeDocument/2006/relationships/font" Target="fonts/MontserratMedium-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Average-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SemiBold-bold.fntdata"/><Relationship Id="rId16" Type="http://schemas.openxmlformats.org/officeDocument/2006/relationships/font" Target="fonts/MontserratSemiBold-regular.fntdata"/><Relationship Id="rId19" Type="http://schemas.openxmlformats.org/officeDocument/2006/relationships/font" Target="fonts/MontserratSemiBold-boldItalic.fntdata"/><Relationship Id="rId18" Type="http://schemas.openxmlformats.org/officeDocument/2006/relationships/font" Target="fonts/Montserrat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a1e7145bd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a1e7145bd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1e7145bd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a1e7145bd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1e7145bd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1e7145bd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a1e7145bd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a1e7145bd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a1e7145bd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a1e7145bd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1e7145bd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1e7145bd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mailto:sitio.kasmandries@gmail.com" TargetMode="External"/><Relationship Id="rId4" Type="http://schemas.openxmlformats.org/officeDocument/2006/relationships/hyperlink" Target="https://www.linkedin.com/in/kasmandriesit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9.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Engineering</a:t>
            </a:r>
            <a:endParaRPr/>
          </a:p>
          <a:p>
            <a:pPr indent="0" lvl="0" marL="0" rtl="0" algn="l">
              <a:spcBef>
                <a:spcPts val="0"/>
              </a:spcBef>
              <a:spcAft>
                <a:spcPts val="0"/>
              </a:spcAft>
              <a:buNone/>
            </a:pPr>
            <a:r>
              <a:rPr lang="id"/>
              <a:t>Portfolio</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By Kasman Andries Sitio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6"/>
          <p:cNvSpPr txBox="1"/>
          <p:nvPr>
            <p:ph type="title"/>
          </p:nvPr>
        </p:nvSpPr>
        <p:spPr>
          <a:xfrm>
            <a:off x="1767150" y="3586200"/>
            <a:ext cx="5609700" cy="1557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id" sz="1400">
                <a:latin typeface="Montserrat SemiBold"/>
                <a:ea typeface="Montserrat SemiBold"/>
                <a:cs typeface="Montserrat SemiBold"/>
                <a:sym typeface="Montserrat SemiBold"/>
              </a:rPr>
              <a:t>Kasman Andries Sitio</a:t>
            </a:r>
            <a:endParaRPr sz="1400">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id" sz="1400" u="sng">
                <a:latin typeface="Montserrat SemiBold"/>
                <a:ea typeface="Montserrat SemiBold"/>
                <a:cs typeface="Montserrat SemiBold"/>
                <a:sym typeface="Montserrat SemiBold"/>
                <a:hlinkClick r:id="rId3"/>
              </a:rPr>
              <a:t>sitio.kasmandries@gmail.com</a:t>
            </a:r>
            <a:endParaRPr sz="1400">
              <a:latin typeface="Montserrat SemiBold"/>
              <a:ea typeface="Montserrat SemiBold"/>
              <a:cs typeface="Montserrat SemiBold"/>
              <a:sym typeface="Montserrat SemiBold"/>
            </a:endParaRPr>
          </a:p>
          <a:p>
            <a:pPr indent="0" lvl="0" marL="0" rtl="0" algn="ctr">
              <a:lnSpc>
                <a:spcPct val="115000"/>
              </a:lnSpc>
              <a:spcBef>
                <a:spcPts val="0"/>
              </a:spcBef>
              <a:spcAft>
                <a:spcPts val="0"/>
              </a:spcAft>
              <a:buNone/>
            </a:pPr>
            <a:r>
              <a:rPr lang="id" sz="1400" u="sng">
                <a:latin typeface="Montserrat SemiBold"/>
                <a:ea typeface="Montserrat SemiBold"/>
                <a:cs typeface="Montserrat SemiBold"/>
                <a:sym typeface="Montserrat SemiBold"/>
                <a:hlinkClick r:id="rId4"/>
              </a:rPr>
              <a:t>https://www.linkedin.com/in/kasmandriesitio/</a:t>
            </a:r>
            <a:endParaRPr sz="2700">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Table Of Contents </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1294300" y="2064600"/>
            <a:ext cx="4744500" cy="292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u="sng">
                <a:solidFill>
                  <a:schemeClr val="lt1"/>
                </a:solidFill>
                <a:latin typeface="Montserrat"/>
                <a:ea typeface="Montserrat"/>
                <a:cs typeface="Montserrat"/>
                <a:sym typeface="Montserrat"/>
                <a:hlinkClick action="ppaction://hlinksldjump" r:id="rId3">
                  <a:extLst>
                    <a:ext uri="{A12FA001-AC4F-418D-AE19-62706E023703}">
                      <ahyp:hlinkClr val="tx"/>
                    </a:ext>
                  </a:extLst>
                </a:hlinkClick>
              </a:rPr>
              <a:t>01 Prototype-Ethanol Car</a:t>
            </a:r>
            <a:endParaRPr sz="1800">
              <a:solidFill>
                <a:schemeClr val="lt1"/>
              </a:solidFill>
              <a:latin typeface="Average"/>
              <a:ea typeface="Average"/>
              <a:cs typeface="Average"/>
              <a:sym typeface="Average"/>
            </a:endParaRPr>
          </a:p>
          <a:p>
            <a:pPr indent="0" lvl="0" marL="0" rtl="0" algn="l">
              <a:lnSpc>
                <a:spcPct val="100000"/>
              </a:lnSpc>
              <a:spcBef>
                <a:spcPts val="900"/>
              </a:spcBef>
              <a:spcAft>
                <a:spcPts val="0"/>
              </a:spcAft>
              <a:buNone/>
            </a:pPr>
            <a:r>
              <a:rPr lang="id" u="sng">
                <a:solidFill>
                  <a:schemeClr val="lt1"/>
                </a:solidFill>
                <a:latin typeface="Montserrat"/>
                <a:ea typeface="Montserrat"/>
                <a:cs typeface="Montserrat"/>
                <a:sym typeface="Montserrat"/>
                <a:hlinkClick action="ppaction://hlinksldjump" r:id="rId4">
                  <a:extLst>
                    <a:ext uri="{A12FA001-AC4F-418D-AE19-62706E023703}">
                      <ahyp:hlinkClr val="tx"/>
                    </a:ext>
                  </a:extLst>
                </a:hlinkClick>
              </a:rPr>
              <a:t>02 Urban-Ethanol Car</a:t>
            </a:r>
            <a:endParaRPr sz="1800">
              <a:solidFill>
                <a:schemeClr val="lt1"/>
              </a:solidFill>
              <a:latin typeface="Average"/>
              <a:ea typeface="Average"/>
              <a:cs typeface="Average"/>
              <a:sym typeface="Average"/>
            </a:endParaRPr>
          </a:p>
          <a:p>
            <a:pPr indent="0" lvl="0" marL="0" rtl="0" algn="l">
              <a:lnSpc>
                <a:spcPct val="100000"/>
              </a:lnSpc>
              <a:spcBef>
                <a:spcPts val="900"/>
              </a:spcBef>
              <a:spcAft>
                <a:spcPts val="0"/>
              </a:spcAft>
              <a:buNone/>
            </a:pPr>
            <a:r>
              <a:rPr lang="id" u="sng">
                <a:solidFill>
                  <a:schemeClr val="lt1"/>
                </a:solidFill>
                <a:latin typeface="Montserrat"/>
                <a:ea typeface="Montserrat"/>
                <a:cs typeface="Montserrat"/>
                <a:sym typeface="Montserrat"/>
                <a:hlinkClick action="ppaction://hlinksldjump" r:id="rId5">
                  <a:extLst>
                    <a:ext uri="{A12FA001-AC4F-418D-AE19-62706E023703}">
                      <ahyp:hlinkClr val="tx"/>
                    </a:ext>
                  </a:extLst>
                </a:hlinkClick>
              </a:rPr>
              <a:t>03 Payload Rocket (Electric Ducted Fan)</a:t>
            </a:r>
            <a:endParaRPr sz="1800">
              <a:solidFill>
                <a:schemeClr val="lt1"/>
              </a:solidFill>
              <a:latin typeface="Average"/>
              <a:ea typeface="Average"/>
              <a:cs typeface="Average"/>
              <a:sym typeface="Average"/>
            </a:endParaRPr>
          </a:p>
          <a:p>
            <a:pPr indent="0" lvl="0" marL="0" rtl="0" algn="l">
              <a:lnSpc>
                <a:spcPct val="100000"/>
              </a:lnSpc>
              <a:spcBef>
                <a:spcPts val="900"/>
              </a:spcBef>
              <a:spcAft>
                <a:spcPts val="0"/>
              </a:spcAft>
              <a:buNone/>
            </a:pPr>
            <a:r>
              <a:rPr lang="id" u="sng">
                <a:solidFill>
                  <a:schemeClr val="lt1"/>
                </a:solidFill>
                <a:latin typeface="Montserrat"/>
                <a:ea typeface="Montserrat"/>
                <a:cs typeface="Montserrat"/>
                <a:sym typeface="Montserrat"/>
                <a:hlinkClick action="ppaction://hlinksldjump" r:id="rId6">
                  <a:extLst>
                    <a:ext uri="{A12FA001-AC4F-418D-AE19-62706E023703}">
                      <ahyp:hlinkClr val="tx"/>
                    </a:ext>
                  </a:extLst>
                </a:hlinkClick>
              </a:rPr>
              <a:t>04 Re-designed cocoa production process</a:t>
            </a:r>
            <a:endParaRPr sz="1800">
              <a:solidFill>
                <a:schemeClr val="lt1"/>
              </a:solidFill>
              <a:latin typeface="Average"/>
              <a:ea typeface="Average"/>
              <a:cs typeface="Average"/>
              <a:sym typeface="Average"/>
            </a:endParaRPr>
          </a:p>
          <a:p>
            <a:pPr indent="0" lvl="0" marL="0" rtl="0" algn="l">
              <a:lnSpc>
                <a:spcPct val="100000"/>
              </a:lnSpc>
              <a:spcBef>
                <a:spcPts val="900"/>
              </a:spcBef>
              <a:spcAft>
                <a:spcPts val="0"/>
              </a:spcAft>
              <a:buNone/>
            </a:pPr>
            <a:r>
              <a:rPr lang="id" u="sng">
                <a:solidFill>
                  <a:schemeClr val="lt1"/>
                </a:solidFill>
                <a:latin typeface="Montserrat"/>
                <a:ea typeface="Montserrat"/>
                <a:cs typeface="Montserrat"/>
                <a:sym typeface="Montserrat"/>
                <a:hlinkClick action="ppaction://hlinksldjump" r:id="rId7">
                  <a:extLst>
                    <a:ext uri="{A12FA001-AC4F-418D-AE19-62706E023703}">
                      <ahyp:hlinkClr val="tx"/>
                    </a:ext>
                  </a:extLst>
                </a:hlinkClick>
              </a:rPr>
              <a:t>05 Semi Muhle Mill (Cocoa Grinder)</a:t>
            </a:r>
            <a:endParaRPr sz="1800">
              <a:solidFill>
                <a:schemeClr val="lt1"/>
              </a:solidFill>
              <a:latin typeface="Average"/>
              <a:ea typeface="Average"/>
              <a:cs typeface="Average"/>
              <a:sym typeface="Average"/>
            </a:endParaRPr>
          </a:p>
          <a:p>
            <a:pPr indent="0" lvl="0" marL="0" rtl="0" algn="l">
              <a:lnSpc>
                <a:spcPct val="100000"/>
              </a:lnSpc>
              <a:spcBef>
                <a:spcPts val="900"/>
              </a:spcBef>
              <a:spcAft>
                <a:spcPts val="0"/>
              </a:spcAft>
              <a:buNone/>
            </a:pPr>
            <a:r>
              <a:rPr lang="id" u="sng">
                <a:solidFill>
                  <a:schemeClr val="lt1"/>
                </a:solidFill>
                <a:latin typeface="Montserrat"/>
                <a:ea typeface="Montserrat"/>
                <a:cs typeface="Montserrat"/>
                <a:sym typeface="Montserrat"/>
                <a:hlinkClick action="ppaction://hlinksldjump" r:id="rId8">
                  <a:extLst>
                    <a:ext uri="{A12FA001-AC4F-418D-AE19-62706E023703}">
                      <ahyp:hlinkClr val="tx"/>
                    </a:ext>
                  </a:extLst>
                </a:hlinkClick>
              </a:rPr>
              <a:t>06 Tank Collecting</a:t>
            </a:r>
            <a:endParaRPr sz="1800">
              <a:solidFill>
                <a:schemeClr val="lt1"/>
              </a:solidFill>
              <a:latin typeface="Average"/>
              <a:ea typeface="Average"/>
              <a:cs typeface="Average"/>
              <a:sym typeface="Average"/>
            </a:endParaRPr>
          </a:p>
          <a:p>
            <a:pPr indent="0" lvl="0" marL="0" rtl="0" algn="l">
              <a:lnSpc>
                <a:spcPct val="100000"/>
              </a:lnSpc>
              <a:spcBef>
                <a:spcPts val="900"/>
              </a:spcBef>
              <a:spcAft>
                <a:spcPts val="900"/>
              </a:spcAft>
              <a:buNone/>
            </a:pPr>
            <a:r>
              <a:rPr lang="id" u="sng">
                <a:solidFill>
                  <a:schemeClr val="lt1"/>
                </a:solidFill>
                <a:latin typeface="Montserrat Medium"/>
                <a:ea typeface="Montserrat Medium"/>
                <a:cs typeface="Montserrat Medium"/>
                <a:sym typeface="Montserrat Medium"/>
                <a:hlinkClick action="ppaction://hlinksldjump" r:id="rId9">
                  <a:extLst>
                    <a:ext uri="{A12FA001-AC4F-418D-AE19-62706E023703}">
                      <ahyp:hlinkClr val="tx"/>
                    </a:ext>
                  </a:extLst>
                </a:hlinkClick>
              </a:rPr>
              <a:t>07 Cocoa Butter Filtration Machine</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910000" y="75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Prototype-Ethanol</a:t>
            </a:r>
            <a:r>
              <a:rPr lang="id"/>
              <a:t> Car</a:t>
            </a:r>
            <a:endParaRPr/>
          </a:p>
        </p:txBody>
      </p:sp>
      <p:sp>
        <p:nvSpPr>
          <p:cNvPr id="241" name="Google Shape;241;p19"/>
          <p:cNvSpPr txBox="1"/>
          <p:nvPr>
            <p:ph idx="1" type="body"/>
          </p:nvPr>
        </p:nvSpPr>
        <p:spPr>
          <a:xfrm>
            <a:off x="1633350" y="3305709"/>
            <a:ext cx="7370700" cy="1384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id"/>
              <a:t>The design of the energy-efficient car unveiled at KMHE (Kompetisi Mobil Hemat Energi) 2016, located in UGM, Yogyakarta. The car body is made of polycarbonate and the chassis frame is made of aluminum. </a:t>
            </a:r>
            <a:endParaRPr b="1"/>
          </a:p>
          <a:p>
            <a:pPr indent="0" lvl="0" marL="0" rtl="0" algn="just">
              <a:spcBef>
                <a:spcPts val="0"/>
              </a:spcBef>
              <a:spcAft>
                <a:spcPts val="0"/>
              </a:spcAft>
              <a:buNone/>
            </a:pPr>
            <a:r>
              <a:t/>
            </a:r>
            <a:endParaRPr b="1"/>
          </a:p>
          <a:p>
            <a:pPr indent="0" lvl="0" marL="0" rtl="0" algn="just">
              <a:spcBef>
                <a:spcPts val="0"/>
              </a:spcBef>
              <a:spcAft>
                <a:spcPts val="0"/>
              </a:spcAft>
              <a:buNone/>
            </a:pPr>
            <a:r>
              <a:rPr b="1" lang="id"/>
              <a:t>The race in the prototype category focuses on cars that can cover the longest distance with the most aerodynamic and lightest design possible.</a:t>
            </a:r>
            <a:endParaRPr b="1"/>
          </a:p>
        </p:txBody>
      </p:sp>
      <p:sp>
        <p:nvSpPr>
          <p:cNvPr id="242" name="Google Shape;242;p19"/>
          <p:cNvSpPr txBox="1"/>
          <p:nvPr/>
        </p:nvSpPr>
        <p:spPr>
          <a:xfrm>
            <a:off x="1297500" y="758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pic>
        <p:nvPicPr>
          <p:cNvPr id="243" name="Google Shape;243;p19"/>
          <p:cNvPicPr preferRelativeResize="0"/>
          <p:nvPr/>
        </p:nvPicPr>
        <p:blipFill>
          <a:blip r:embed="rId3">
            <a:alphaModFix/>
          </a:blip>
          <a:stretch>
            <a:fillRect/>
          </a:stretch>
        </p:blipFill>
        <p:spPr>
          <a:xfrm>
            <a:off x="1297500" y="710863"/>
            <a:ext cx="3134750" cy="2355199"/>
          </a:xfrm>
          <a:prstGeom prst="rect">
            <a:avLst/>
          </a:prstGeom>
          <a:noFill/>
          <a:ln>
            <a:noFill/>
          </a:ln>
        </p:spPr>
      </p:pic>
      <p:pic>
        <p:nvPicPr>
          <p:cNvPr id="244" name="Google Shape;244;p19"/>
          <p:cNvPicPr preferRelativeResize="0"/>
          <p:nvPr/>
        </p:nvPicPr>
        <p:blipFill>
          <a:blip r:embed="rId4">
            <a:alphaModFix/>
          </a:blip>
          <a:stretch>
            <a:fillRect/>
          </a:stretch>
        </p:blipFill>
        <p:spPr>
          <a:xfrm>
            <a:off x="5315925" y="710883"/>
            <a:ext cx="3581013" cy="2355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nvSpPr>
        <p:spPr>
          <a:xfrm>
            <a:off x="1297500" y="758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0" name="Google Shape;250;p20"/>
          <p:cNvSpPr txBox="1"/>
          <p:nvPr>
            <p:ph type="title"/>
          </p:nvPr>
        </p:nvSpPr>
        <p:spPr>
          <a:xfrm>
            <a:off x="1910000" y="75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Urban-Ethanol Car</a:t>
            </a:r>
            <a:endParaRPr/>
          </a:p>
        </p:txBody>
      </p:sp>
      <p:pic>
        <p:nvPicPr>
          <p:cNvPr id="251" name="Google Shape;251;p20"/>
          <p:cNvPicPr preferRelativeResize="0"/>
          <p:nvPr/>
        </p:nvPicPr>
        <p:blipFill>
          <a:blip r:embed="rId3">
            <a:alphaModFix/>
          </a:blip>
          <a:stretch>
            <a:fillRect/>
          </a:stretch>
        </p:blipFill>
        <p:spPr>
          <a:xfrm>
            <a:off x="1297500" y="738803"/>
            <a:ext cx="4097101" cy="2337037"/>
          </a:xfrm>
          <a:prstGeom prst="rect">
            <a:avLst/>
          </a:prstGeom>
          <a:noFill/>
          <a:ln>
            <a:noFill/>
          </a:ln>
        </p:spPr>
      </p:pic>
      <p:sp>
        <p:nvSpPr>
          <p:cNvPr id="252" name="Google Shape;252;p20"/>
          <p:cNvSpPr txBox="1"/>
          <p:nvPr>
            <p:ph idx="1" type="body"/>
          </p:nvPr>
        </p:nvSpPr>
        <p:spPr>
          <a:xfrm>
            <a:off x="1297500" y="3282575"/>
            <a:ext cx="7651500" cy="1384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id"/>
              <a:t>The urban category features the concept of the energy-efficient car of the future. Shaped like a city-car, urban-type cars are still designed to meet energy-saving demands.</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1"/>
          <p:cNvPicPr preferRelativeResize="0"/>
          <p:nvPr/>
        </p:nvPicPr>
        <p:blipFill>
          <a:blip r:embed="rId3">
            <a:alphaModFix/>
          </a:blip>
          <a:stretch>
            <a:fillRect/>
          </a:stretch>
        </p:blipFill>
        <p:spPr>
          <a:xfrm>
            <a:off x="3690000" y="647375"/>
            <a:ext cx="2679025" cy="1513750"/>
          </a:xfrm>
          <a:prstGeom prst="rect">
            <a:avLst/>
          </a:prstGeom>
          <a:noFill/>
          <a:ln>
            <a:noFill/>
          </a:ln>
        </p:spPr>
      </p:pic>
      <p:sp>
        <p:nvSpPr>
          <p:cNvPr id="258" name="Google Shape;258;p21"/>
          <p:cNvSpPr txBox="1"/>
          <p:nvPr>
            <p:ph type="title"/>
          </p:nvPr>
        </p:nvSpPr>
        <p:spPr>
          <a:xfrm>
            <a:off x="1910000" y="75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Payload Rocket (Electric Ducted Fan)</a:t>
            </a:r>
            <a:endParaRPr/>
          </a:p>
        </p:txBody>
      </p:sp>
      <p:sp>
        <p:nvSpPr>
          <p:cNvPr id="259" name="Google Shape;259;p21"/>
          <p:cNvSpPr txBox="1"/>
          <p:nvPr/>
        </p:nvSpPr>
        <p:spPr>
          <a:xfrm>
            <a:off x="1297500" y="758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03</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pic>
        <p:nvPicPr>
          <p:cNvPr id="260" name="Google Shape;260;p21"/>
          <p:cNvPicPr preferRelativeResize="0"/>
          <p:nvPr/>
        </p:nvPicPr>
        <p:blipFill>
          <a:blip r:embed="rId4">
            <a:alphaModFix/>
          </a:blip>
          <a:stretch>
            <a:fillRect/>
          </a:stretch>
        </p:blipFill>
        <p:spPr>
          <a:xfrm>
            <a:off x="1297500" y="989913"/>
            <a:ext cx="2128825" cy="3411750"/>
          </a:xfrm>
          <a:prstGeom prst="rect">
            <a:avLst/>
          </a:prstGeom>
          <a:noFill/>
          <a:ln>
            <a:noFill/>
          </a:ln>
        </p:spPr>
      </p:pic>
      <p:pic>
        <p:nvPicPr>
          <p:cNvPr id="261" name="Google Shape;261;p21"/>
          <p:cNvPicPr preferRelativeResize="0"/>
          <p:nvPr/>
        </p:nvPicPr>
        <p:blipFill>
          <a:blip r:embed="rId5">
            <a:alphaModFix/>
          </a:blip>
          <a:stretch>
            <a:fillRect/>
          </a:stretch>
        </p:blipFill>
        <p:spPr>
          <a:xfrm>
            <a:off x="3690011" y="2260697"/>
            <a:ext cx="3343500" cy="1080925"/>
          </a:xfrm>
          <a:prstGeom prst="rect">
            <a:avLst/>
          </a:prstGeom>
          <a:noFill/>
          <a:ln>
            <a:noFill/>
          </a:ln>
        </p:spPr>
      </p:pic>
      <p:pic>
        <p:nvPicPr>
          <p:cNvPr id="262" name="Google Shape;262;p21"/>
          <p:cNvPicPr preferRelativeResize="0"/>
          <p:nvPr/>
        </p:nvPicPr>
        <p:blipFill>
          <a:blip r:embed="rId6">
            <a:alphaModFix/>
          </a:blip>
          <a:stretch>
            <a:fillRect/>
          </a:stretch>
        </p:blipFill>
        <p:spPr>
          <a:xfrm>
            <a:off x="6587160" y="732888"/>
            <a:ext cx="2280975" cy="1342725"/>
          </a:xfrm>
          <a:prstGeom prst="rect">
            <a:avLst/>
          </a:prstGeom>
          <a:noFill/>
          <a:ln>
            <a:noFill/>
          </a:ln>
        </p:spPr>
      </p:pic>
      <p:sp>
        <p:nvSpPr>
          <p:cNvPr id="263" name="Google Shape;263;p21"/>
          <p:cNvSpPr txBox="1"/>
          <p:nvPr/>
        </p:nvSpPr>
        <p:spPr>
          <a:xfrm>
            <a:off x="3690000" y="3404100"/>
            <a:ext cx="5259000" cy="1621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id" sz="1300">
                <a:solidFill>
                  <a:schemeClr val="lt1"/>
                </a:solidFill>
                <a:latin typeface="Lato"/>
                <a:ea typeface="Lato"/>
                <a:cs typeface="Lato"/>
                <a:sym typeface="Lato"/>
              </a:rPr>
              <a:t>In KOMURINDO (Kompetisi Muatan Roket Indonesia) 2015 Payload Rocket category, our team asked to design a payload or rocket payload that is used to monitor the position and attitude of the rocket. The results of this rocket monitoring are then displayed through a GUI (Graphical User Interface) that has been created by the participants. In addition, the payload must also be able to take pictures from the air and send them to the GUI that has been created. </a:t>
            </a:r>
            <a:endParaRPr b="1"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2"/>
          <p:cNvPicPr preferRelativeResize="0"/>
          <p:nvPr/>
        </p:nvPicPr>
        <p:blipFill>
          <a:blip r:embed="rId3">
            <a:alphaModFix/>
          </a:blip>
          <a:stretch>
            <a:fillRect/>
          </a:stretch>
        </p:blipFill>
        <p:spPr>
          <a:xfrm>
            <a:off x="1544375" y="1066125"/>
            <a:ext cx="7188977" cy="3131125"/>
          </a:xfrm>
          <a:prstGeom prst="rect">
            <a:avLst/>
          </a:prstGeom>
          <a:noFill/>
          <a:ln>
            <a:noFill/>
          </a:ln>
        </p:spPr>
      </p:pic>
      <p:sp>
        <p:nvSpPr>
          <p:cNvPr id="269" name="Google Shape;269;p22"/>
          <p:cNvSpPr txBox="1"/>
          <p:nvPr/>
        </p:nvSpPr>
        <p:spPr>
          <a:xfrm>
            <a:off x="1297500" y="758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04</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0" name="Google Shape;270;p22"/>
          <p:cNvSpPr txBox="1"/>
          <p:nvPr>
            <p:ph type="title"/>
          </p:nvPr>
        </p:nvSpPr>
        <p:spPr>
          <a:xfrm>
            <a:off x="1910000" y="75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Re-designed cocoa production process</a:t>
            </a:r>
            <a:endParaRPr/>
          </a:p>
          <a:p>
            <a:pPr indent="0" lvl="0" marL="0" rtl="0" algn="l">
              <a:spcBef>
                <a:spcPts val="0"/>
              </a:spcBef>
              <a:spcAft>
                <a:spcPts val="0"/>
              </a:spcAft>
              <a:buNone/>
            </a:pPr>
            <a:r>
              <a:rPr lang="id"/>
              <a:t>(Mechanical and Piping, product transfer)</a:t>
            </a:r>
            <a:endParaRPr/>
          </a:p>
        </p:txBody>
      </p:sp>
      <p:sp>
        <p:nvSpPr>
          <p:cNvPr id="271" name="Google Shape;271;p22"/>
          <p:cNvSpPr txBox="1"/>
          <p:nvPr>
            <p:ph idx="1" type="body"/>
          </p:nvPr>
        </p:nvSpPr>
        <p:spPr>
          <a:xfrm>
            <a:off x="1544375" y="3879775"/>
            <a:ext cx="7651500" cy="1384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id"/>
              <a:t>Replaced mechanical and piping design to maximize product transfer power according to machine capacity.</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3"/>
          <p:cNvSpPr txBox="1"/>
          <p:nvPr>
            <p:ph idx="1" type="body"/>
          </p:nvPr>
        </p:nvSpPr>
        <p:spPr>
          <a:xfrm>
            <a:off x="1297500" y="4047150"/>
            <a:ext cx="7651500" cy="612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id"/>
              <a:t>Once the beans are roasted, they are cooled and then ground into cocoa nibs. The nibs are then ground into a fine cocoa paste called chocolate liquor or cocoa liquor. The grinding process can take several hours and involves specialized equipment such as blade grinders, beater blade mills, and conical stones.</a:t>
            </a:r>
            <a:endParaRPr b="1"/>
          </a:p>
          <a:p>
            <a:pPr indent="0" lvl="0" marL="0" rtl="0" algn="just">
              <a:spcBef>
                <a:spcPts val="0"/>
              </a:spcBef>
              <a:spcAft>
                <a:spcPts val="1600"/>
              </a:spcAft>
              <a:buNone/>
            </a:pPr>
            <a:r>
              <a:t/>
            </a:r>
            <a:endParaRPr/>
          </a:p>
        </p:txBody>
      </p:sp>
      <p:pic>
        <p:nvPicPr>
          <p:cNvPr id="277" name="Google Shape;277;p23"/>
          <p:cNvPicPr preferRelativeResize="0"/>
          <p:nvPr/>
        </p:nvPicPr>
        <p:blipFill>
          <a:blip r:embed="rId3">
            <a:alphaModFix/>
          </a:blip>
          <a:stretch>
            <a:fillRect/>
          </a:stretch>
        </p:blipFill>
        <p:spPr>
          <a:xfrm>
            <a:off x="2555200" y="989925"/>
            <a:ext cx="5748500" cy="2649699"/>
          </a:xfrm>
          <a:prstGeom prst="rect">
            <a:avLst/>
          </a:prstGeom>
          <a:noFill/>
          <a:ln>
            <a:noFill/>
          </a:ln>
        </p:spPr>
      </p:pic>
      <p:sp>
        <p:nvSpPr>
          <p:cNvPr id="278" name="Google Shape;278;p23"/>
          <p:cNvSpPr txBox="1"/>
          <p:nvPr>
            <p:ph type="title"/>
          </p:nvPr>
        </p:nvSpPr>
        <p:spPr>
          <a:xfrm>
            <a:off x="1910000" y="75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Semi Muhle Mill, Cocoa Grinding Process</a:t>
            </a:r>
            <a:endParaRPr/>
          </a:p>
        </p:txBody>
      </p:sp>
      <p:sp>
        <p:nvSpPr>
          <p:cNvPr id="279" name="Google Shape;279;p23"/>
          <p:cNvSpPr txBox="1"/>
          <p:nvPr/>
        </p:nvSpPr>
        <p:spPr>
          <a:xfrm>
            <a:off x="1297500" y="758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05</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4"/>
          <p:cNvPicPr preferRelativeResize="0"/>
          <p:nvPr/>
        </p:nvPicPr>
        <p:blipFill>
          <a:blip r:embed="rId3">
            <a:alphaModFix/>
          </a:blip>
          <a:stretch>
            <a:fillRect/>
          </a:stretch>
        </p:blipFill>
        <p:spPr>
          <a:xfrm>
            <a:off x="1297500" y="884623"/>
            <a:ext cx="2978926" cy="2053825"/>
          </a:xfrm>
          <a:prstGeom prst="rect">
            <a:avLst/>
          </a:prstGeom>
          <a:noFill/>
          <a:ln>
            <a:noFill/>
          </a:ln>
        </p:spPr>
      </p:pic>
      <p:sp>
        <p:nvSpPr>
          <p:cNvPr id="285" name="Google Shape;285;p24"/>
          <p:cNvSpPr txBox="1"/>
          <p:nvPr/>
        </p:nvSpPr>
        <p:spPr>
          <a:xfrm>
            <a:off x="1297500" y="758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06</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86" name="Google Shape;286;p24"/>
          <p:cNvSpPr txBox="1"/>
          <p:nvPr>
            <p:ph type="title"/>
          </p:nvPr>
        </p:nvSpPr>
        <p:spPr>
          <a:xfrm>
            <a:off x="1910000" y="75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Tank Collecting</a:t>
            </a:r>
            <a:endParaRPr/>
          </a:p>
        </p:txBody>
      </p:sp>
      <p:pic>
        <p:nvPicPr>
          <p:cNvPr id="287" name="Google Shape;287;p24"/>
          <p:cNvPicPr preferRelativeResize="0"/>
          <p:nvPr/>
        </p:nvPicPr>
        <p:blipFill>
          <a:blip r:embed="rId4">
            <a:alphaModFix/>
          </a:blip>
          <a:stretch>
            <a:fillRect/>
          </a:stretch>
        </p:blipFill>
        <p:spPr>
          <a:xfrm>
            <a:off x="5794849" y="884622"/>
            <a:ext cx="1693050" cy="3009925"/>
          </a:xfrm>
          <a:prstGeom prst="rect">
            <a:avLst/>
          </a:prstGeom>
          <a:noFill/>
          <a:ln>
            <a:noFill/>
          </a:ln>
        </p:spPr>
      </p:pic>
      <p:sp>
        <p:nvSpPr>
          <p:cNvPr id="288" name="Google Shape;288;p24"/>
          <p:cNvSpPr txBox="1"/>
          <p:nvPr>
            <p:ph idx="1" type="body"/>
          </p:nvPr>
        </p:nvSpPr>
        <p:spPr>
          <a:xfrm>
            <a:off x="1297500" y="4266450"/>
            <a:ext cx="7651500" cy="612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id"/>
              <a:t>Used to hold the Cocoa Liquor (product), before it is transferred by pump to the homogenizer tank.</a:t>
            </a:r>
            <a:endParaRPr b="1"/>
          </a:p>
          <a:p>
            <a:pPr indent="0" lvl="0" marL="0" rtl="0" algn="just">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5"/>
          <p:cNvPicPr preferRelativeResize="0"/>
          <p:nvPr/>
        </p:nvPicPr>
        <p:blipFill>
          <a:blip r:embed="rId3">
            <a:alphaModFix/>
          </a:blip>
          <a:stretch>
            <a:fillRect/>
          </a:stretch>
        </p:blipFill>
        <p:spPr>
          <a:xfrm>
            <a:off x="1297500" y="884625"/>
            <a:ext cx="4519700" cy="2021525"/>
          </a:xfrm>
          <a:prstGeom prst="rect">
            <a:avLst/>
          </a:prstGeom>
          <a:noFill/>
          <a:ln>
            <a:noFill/>
          </a:ln>
        </p:spPr>
      </p:pic>
      <p:sp>
        <p:nvSpPr>
          <p:cNvPr id="294" name="Google Shape;294;p25"/>
          <p:cNvSpPr txBox="1"/>
          <p:nvPr>
            <p:ph type="title"/>
          </p:nvPr>
        </p:nvSpPr>
        <p:spPr>
          <a:xfrm>
            <a:off x="1910000" y="75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Cocoa Butter Filtration Machine</a:t>
            </a:r>
            <a:endParaRPr/>
          </a:p>
        </p:txBody>
      </p:sp>
      <p:sp>
        <p:nvSpPr>
          <p:cNvPr id="295" name="Google Shape;295;p25"/>
          <p:cNvSpPr txBox="1"/>
          <p:nvPr/>
        </p:nvSpPr>
        <p:spPr>
          <a:xfrm>
            <a:off x="1297500" y="758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07</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6" name="Google Shape;296;p25"/>
          <p:cNvSpPr txBox="1"/>
          <p:nvPr>
            <p:ph idx="1" type="body"/>
          </p:nvPr>
        </p:nvSpPr>
        <p:spPr>
          <a:xfrm>
            <a:off x="1297500" y="5143500"/>
            <a:ext cx="7651500" cy="612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id"/>
              <a:t>Used to hold the Cocoa Liquor (product), before it is transferred by pump to the homogenizer tank.</a:t>
            </a:r>
            <a:endParaRPr b="1"/>
          </a:p>
          <a:p>
            <a:pPr indent="0" lvl="0" marL="0" rtl="0" algn="just">
              <a:spcBef>
                <a:spcPts val="0"/>
              </a:spcBef>
              <a:spcAft>
                <a:spcPts val="1600"/>
              </a:spcAft>
              <a:buNone/>
            </a:pPr>
            <a:r>
              <a:t/>
            </a:r>
            <a:endParaRPr/>
          </a:p>
        </p:txBody>
      </p:sp>
      <p:pic>
        <p:nvPicPr>
          <p:cNvPr id="297" name="Google Shape;297;p25"/>
          <p:cNvPicPr preferRelativeResize="0"/>
          <p:nvPr/>
        </p:nvPicPr>
        <p:blipFill>
          <a:blip r:embed="rId4">
            <a:alphaModFix/>
          </a:blip>
          <a:stretch>
            <a:fillRect/>
          </a:stretch>
        </p:blipFill>
        <p:spPr>
          <a:xfrm>
            <a:off x="6272650" y="884625"/>
            <a:ext cx="2248800" cy="2794124"/>
          </a:xfrm>
          <a:prstGeom prst="rect">
            <a:avLst/>
          </a:prstGeom>
          <a:noFill/>
          <a:ln>
            <a:noFill/>
          </a:ln>
        </p:spPr>
      </p:pic>
      <p:sp>
        <p:nvSpPr>
          <p:cNvPr id="298" name="Google Shape;298;p25"/>
          <p:cNvSpPr txBox="1"/>
          <p:nvPr>
            <p:ph idx="1" type="body"/>
          </p:nvPr>
        </p:nvSpPr>
        <p:spPr>
          <a:xfrm>
            <a:off x="1297500" y="4037850"/>
            <a:ext cx="7651500" cy="6123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id"/>
              <a:t>The filtering is made through a fabric having well defined flows and permeability characteristics.   The product to be filtered, pushed by the feeding pump into the filtering elements (0-500 bar), has to flow, in its liquid state, through the fabric, giving so the solid particles which will be held by the cloths.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